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6" r:id="rId21"/>
    <p:sldId id="275" r:id="rId22"/>
    <p:sldId id="277" r:id="rId23"/>
    <p:sldId id="278" r:id="rId24"/>
    <p:sldId id="280" r:id="rId25"/>
    <p:sldId id="279"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9" r:id="rId53"/>
    <p:sldId id="307" r:id="rId54"/>
    <p:sldId id="308" r:id="rId5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300"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ABC6A5-B651-4405-BBD4-29BC2A35FC8E}" type="datetimeFigureOut">
              <a:rPr lang="en-US" smtClean="0"/>
              <a:pPr/>
              <a:t>11/17/2014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2A6C89-5AF6-45CF-9DC5-8C0BFAF89F6B}" type="slidenum">
              <a:rPr lang="en-US" smtClean="0"/>
              <a:pPr/>
              <a:t>‹#›</a:t>
            </a:fld>
            <a:endParaRPr lang="en-US"/>
          </a:p>
        </p:txBody>
      </p:sp>
    </p:spTree>
    <p:extLst>
      <p:ext uri="{BB962C8B-B14F-4D97-AF65-F5344CB8AC3E}">
        <p14:creationId xmlns="" xmlns:p14="http://schemas.microsoft.com/office/powerpoint/2010/main" val="2269381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2A6C89-5AF6-45CF-9DC5-8C0BFAF89F6B}" type="slidenum">
              <a:rPr lang="en-US" smtClean="0"/>
              <a:pPr/>
              <a:t>1</a:t>
            </a:fld>
            <a:endParaRPr lang="en-US"/>
          </a:p>
        </p:txBody>
      </p:sp>
    </p:spTree>
    <p:extLst>
      <p:ext uri="{BB962C8B-B14F-4D97-AF65-F5344CB8AC3E}">
        <p14:creationId xmlns="" xmlns:p14="http://schemas.microsoft.com/office/powerpoint/2010/main" val="35108789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 Math 3rd Grade</a:t>
            </a:r>
            <a:endParaRPr lang="en-US" dirty="0"/>
          </a:p>
        </p:txBody>
      </p:sp>
    </p:spTree>
    <p:extLst>
      <p:ext uri="{BB962C8B-B14F-4D97-AF65-F5344CB8AC3E}">
        <p14:creationId xmlns="" xmlns:p14="http://schemas.microsoft.com/office/powerpoint/2010/main" val="397177725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tandar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 Math 3rd Grade</a:t>
            </a:r>
            <a:endParaRPr lang="en-US" dirty="0"/>
          </a:p>
        </p:txBody>
      </p:sp>
    </p:spTree>
    <p:extLst>
      <p:ext uri="{BB962C8B-B14F-4D97-AF65-F5344CB8AC3E}">
        <p14:creationId xmlns="" xmlns:p14="http://schemas.microsoft.com/office/powerpoint/2010/main" val="1629883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ocess Skill">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76655" y="428017"/>
            <a:ext cx="8229600" cy="5749047"/>
          </a:xfrm>
          <a:prstGeom prst="rect">
            <a:avLst/>
          </a:prstGeom>
        </p:spPr>
        <p:txBody>
          <a:bodyPr>
            <a:normAutofit/>
          </a:bodyPr>
          <a:lstStyle>
            <a:lvl1pPr marL="0" indent="0" algn="l">
              <a:lnSpc>
                <a:spcPct val="150000"/>
              </a:lnSpc>
              <a:buNone/>
              <a:defRPr sz="4400">
                <a:latin typeface="Comic Sans MS" panose="030F0702030302020204" pitchFamily="66"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dirty="0"/>
          </a:p>
        </p:txBody>
      </p:sp>
      <p:sp>
        <p:nvSpPr>
          <p:cNvPr id="4" name="Date Placeholder 3"/>
          <p:cNvSpPr>
            <a:spLocks noGrp="1"/>
          </p:cNvSpPr>
          <p:nvPr>
            <p:ph type="dt" sz="half" idx="10"/>
          </p:nvPr>
        </p:nvSpPr>
        <p:spPr/>
        <p:txBody>
          <a:bodyPr/>
          <a:lstStyle>
            <a:lvl1pPr>
              <a:defRPr>
                <a:solidFill>
                  <a:schemeClr val="tx1"/>
                </a:solidFill>
              </a:defRPr>
            </a:lvl1pPr>
          </a:lstStyle>
          <a:p>
            <a:r>
              <a:rPr lang="en-US" smtClean="0"/>
              <a:t>October 2014</a:t>
            </a:r>
            <a:endParaRPr lang="en-US" dirty="0"/>
          </a:p>
        </p:txBody>
      </p:sp>
      <p:sp>
        <p:nvSpPr>
          <p:cNvPr id="5" name="Footer Placeholder 4"/>
          <p:cNvSpPr>
            <a:spLocks noGrp="1"/>
          </p:cNvSpPr>
          <p:nvPr>
            <p:ph type="ftr" sz="quarter" idx="11"/>
          </p:nvPr>
        </p:nvSpPr>
        <p:spPr>
          <a:xfrm>
            <a:off x="2999767" y="6356351"/>
            <a:ext cx="3086100" cy="365125"/>
          </a:xfrm>
        </p:spPr>
        <p:txBody>
          <a:bodyPr/>
          <a:lstStyle>
            <a:lvl1pPr>
              <a:defRPr>
                <a:solidFill>
                  <a:schemeClr val="tx1"/>
                </a:solidFill>
              </a:defRPr>
            </a:lvl1pPr>
          </a:lstStyle>
          <a:p>
            <a:r>
              <a:rPr lang="en-US" smtClean="0"/>
              <a:t>Elem Math 3rd Grade</a:t>
            </a:r>
            <a:endParaRPr lang="en-US" dirty="0"/>
          </a:p>
        </p:txBody>
      </p:sp>
      <p:sp>
        <p:nvSpPr>
          <p:cNvPr id="6" name="Date Placeholder 3"/>
          <p:cNvSpPr txBox="1">
            <a:spLocks/>
          </p:cNvSpPr>
          <p:nvPr userDrawn="1"/>
        </p:nvSpPr>
        <p:spPr>
          <a:xfrm>
            <a:off x="6648855" y="6356351"/>
            <a:ext cx="20574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dirty="0" smtClean="0"/>
              <a:t>Process Skill</a:t>
            </a:r>
            <a:endParaRPr lang="en-US" dirty="0"/>
          </a:p>
        </p:txBody>
      </p:sp>
    </p:spTree>
    <p:extLst>
      <p:ext uri="{BB962C8B-B14F-4D97-AF65-F5344CB8AC3E}">
        <p14:creationId xmlns="" xmlns:p14="http://schemas.microsoft.com/office/powerpoint/2010/main" val="145905481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October 2014</a:t>
            </a:r>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Elem Math 3rd Grade</a:t>
            </a:r>
            <a:endParaRPr lang="en-US" dirty="0"/>
          </a:p>
        </p:txBody>
      </p:sp>
      <p:sp>
        <p:nvSpPr>
          <p:cNvPr id="7" name="Subtitle 2"/>
          <p:cNvSpPr txBox="1">
            <a:spLocks/>
          </p:cNvSpPr>
          <p:nvPr userDrawn="1"/>
        </p:nvSpPr>
        <p:spPr>
          <a:xfrm>
            <a:off x="476655" y="428017"/>
            <a:ext cx="8229600" cy="5749047"/>
          </a:xfrm>
          <a:prstGeom prst="rect">
            <a:avLst/>
          </a:prstGeom>
        </p:spPr>
        <p:txBody>
          <a:bodyPr>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chemeClr val="tx1"/>
                </a:solidFill>
                <a:latin typeface="Comic Sans MS" panose="030F0702030302020204" pitchFamily="66" charset="0"/>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dirty="0"/>
          </a:p>
        </p:txBody>
      </p:sp>
    </p:spTree>
    <p:extLst>
      <p:ext uri="{BB962C8B-B14F-4D97-AF65-F5344CB8AC3E}">
        <p14:creationId xmlns="" xmlns:p14="http://schemas.microsoft.com/office/powerpoint/2010/main" val="14805318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iming>
    <p:tnLst>
      <p:par>
        <p:cTn id="1" dur="indefinite" restart="never" nodeType="tmRoot"/>
      </p:par>
    </p:tnLst>
  </p:timing>
  <p:hf sldNum="0"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compose and decompose numbers up to </a:t>
            </a:r>
            <a:r>
              <a:rPr lang="en-US" dirty="0" smtClean="0"/>
              <a:t>100,000 </a:t>
            </a:r>
            <a:r>
              <a:rPr lang="en-US" dirty="0"/>
              <a:t>as a sum of so many ten thousands, so many thousands, so many hundreds, so many tens, and so many ones using objects, pictorial models, and numbers, including expanded notation as appropriate.[3.2A]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18919504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equivalent fractions with denominators of 2, 3, 4, 6, and 8 using a variety of objects and pictorial models, including number lines.[3.3F]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12709953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explain that two fractions are equivalent if and only if they are both represented by the same point on the number line or represent the same portion of a same size whole for an area model.[3.3G]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667004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compare two fractions having the same numerator or denominator in problems by reasoning about their sizes and justifying the conclusion using symbols, words, objects, and pictorial models.[3.3H]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37320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smtClean="0"/>
              <a:t>solve </a:t>
            </a:r>
            <a:r>
              <a:rPr lang="en-US" dirty="0"/>
              <a:t>with fluency one-step and two-step problems involving addition and subtraction within </a:t>
            </a:r>
            <a:r>
              <a:rPr lang="en-US" dirty="0" smtClean="0"/>
              <a:t>1,000 </a:t>
            </a:r>
            <a:r>
              <a:rPr lang="en-US" dirty="0"/>
              <a:t>using strategies based on place value, properties of operations, and the relationship between addition and subtraction.[3.4A]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1296893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round to the nearest 10 or 100 or use compatible numbers to estimate solutions to addition and subtraction problems</a:t>
            </a:r>
            <a:r>
              <a:rPr lang="en-US" dirty="0" smtClean="0"/>
              <a:t>. [</a:t>
            </a:r>
            <a:r>
              <a:rPr lang="en-US" dirty="0"/>
              <a:t>3.4B]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9994066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the value of a collection of coins and bills</a:t>
            </a:r>
            <a:r>
              <a:rPr lang="en-US" dirty="0" smtClean="0"/>
              <a:t>. [</a:t>
            </a:r>
            <a:r>
              <a:rPr lang="en-US" dirty="0"/>
              <a:t>3.4C]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1313696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the total number of objects when equally-sized groups of objects are combined or arranged in arrays up to 10 by 10.[3.4D]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15963623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represent multiplication facts by using a variety of approaches such as repeated addition, equal-sized groups, arrays, area models, equal jumps on a number line, and skip counting.[3.4E]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776835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recall facts to multiply up to 10 by 10 with automaticity and recall the corresponding division facts.[3.4F]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2854231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77500" lnSpcReduction="20000"/>
          </a:bodyPr>
          <a:lstStyle/>
          <a:p>
            <a:r>
              <a:rPr lang="en-US" dirty="0"/>
              <a:t>use strategies and algorithms, including the standard algorithm, to multiply a two-digit number by a one-digit number. Strategies may include mental math, partial products, and the commutative, associative, and distributive properties.[3.4G]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4073450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mathematical relationships found in the base-10 place value system through the hundred thousands place.[3.2B]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710553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determine the number of objects in each group when a set of objects is partitioned into equal shares or a set of objects is shared equally.[3.4H]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3149977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if a number is even or odd using divisibility rules</a:t>
            </a:r>
            <a:r>
              <a:rPr lang="en-US" dirty="0" smtClean="0"/>
              <a:t>. [</a:t>
            </a:r>
            <a:r>
              <a:rPr lang="en-US" dirty="0"/>
              <a:t>3.4I]</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3210897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a quotient using the relationship between multiplication and division</a:t>
            </a:r>
            <a:r>
              <a:rPr lang="en-US" dirty="0" smtClean="0"/>
              <a:t>. [</a:t>
            </a:r>
            <a:r>
              <a:rPr lang="en-US" dirty="0"/>
              <a:t>3.4J]</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12688855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solve one-step and two-step problems involving multiplication and division within 100 using strategies based on objects; pictorial models, including arrays, area models, and equal groups; properties of operations; or recall of facts.[3.4K]</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2323052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represent one- and two-step problems involving addition and subtraction of whole numbers to </a:t>
            </a:r>
            <a:r>
              <a:rPr lang="en-US" dirty="0" smtClean="0"/>
              <a:t>1,000 </a:t>
            </a:r>
            <a:r>
              <a:rPr lang="en-US" dirty="0"/>
              <a:t>using pictorial models, number lines, and equations.[3.5A]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31638698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and solve one- and two-step multiplication and division problems within 100 using arrays, strip diagrams, and equations.[3.5B]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9394757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a multiplication expression as a comparison such as 3 x 24 represents </a:t>
            </a:r>
            <a:r>
              <a:rPr lang="en-US" dirty="0" smtClean="0"/>
              <a:t>     3 </a:t>
            </a:r>
            <a:r>
              <a:rPr lang="en-US" dirty="0"/>
              <a:t>times as much as 24.[3.5C]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2867787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determine the unknown whole number in a multiplication or division equation relating three whole numbers when the unknown is either a missing factor or product.[3.5D]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2585144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real-world relationships using number pairs in a table and verbal descriptions.[3.5E]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42784823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classify and sort two- and three-dimensional </a:t>
            </a:r>
            <a:r>
              <a:rPr lang="en-US" dirty="0" smtClean="0"/>
              <a:t>figures, </a:t>
            </a:r>
            <a:r>
              <a:rPr lang="en-US" dirty="0"/>
              <a:t>including cones, cylinders, spheres, triangular and rectangular prisms, and cubes, based on attributes using formal geometric language.[3.6A]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1593879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represent a number on a number line as being between two consecutive multiples of 10; 100; </a:t>
            </a:r>
            <a:r>
              <a:rPr lang="en-US" dirty="0" smtClean="0"/>
              <a:t>1,000</a:t>
            </a:r>
            <a:r>
              <a:rPr lang="en-US" dirty="0"/>
              <a:t>; or </a:t>
            </a:r>
            <a:r>
              <a:rPr lang="en-US" dirty="0" smtClean="0"/>
              <a:t>      10,000 </a:t>
            </a:r>
            <a:r>
              <a:rPr lang="en-US" dirty="0"/>
              <a:t>and use words to describe relative size of numbers in order to round whole numbers.[3.2C]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21106933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use attributes to recognize rhombuses, parallelograms, trapezoids, rectangles, and squares as examples of quadrilaterals and draw examples of quadrilaterals that do not belong to any of these subcategories.[3.6B]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7305677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determine the area of rectangles with whole number side lengths in problems using multiplication related to the number of rows times the number of unit squares in each row.[3.6C]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16276350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92500"/>
          </a:bodyPr>
          <a:lstStyle/>
          <a:p>
            <a:r>
              <a:rPr lang="en-US" dirty="0"/>
              <a:t>decompose composite figures formed by rectangles into non-overlapping rectangles to determine the area of the original figure using the additive property of area.[3.6D]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36289163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decompose two congruent two-dimensional figures into parts with equal areas and express the area of each part as a unit fraction of the whole and recognize that equal shares of identical wholes need not have the same shape.[3.6E]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23459674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fractions of halves, fourths, and eighths as distances from zero on a number line.[3.7A]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5384463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the perimeter of a polygon or a missing length when given perimeter and remaining side lengths in problems.[3.7B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36428163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determine the solutions to problems involving addition and subtraction of time intervals in minutes using pictorial models or tools such as a 15-minute event plus a 30-minute event equals 45 minutes.[3.7C]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291940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when it is appropriate to use measurements of liquid volume (capacity) or weight.[3.7D]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34114493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liquid volume (capacity) or weight using appropriate units and tools.[3.7E]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7623210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summarize a data set with multiple categories using a frequency table, dot plot, pictograph, or bar graph with scaled intervals.[3.8A]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2400125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compare and order whole numbers up to </a:t>
            </a:r>
            <a:r>
              <a:rPr lang="en-US" dirty="0" smtClean="0"/>
              <a:t>100,000 </a:t>
            </a:r>
            <a:r>
              <a:rPr lang="en-US" dirty="0"/>
              <a:t>and represent comparisons using the symbols &gt;, &lt;, or =.[3.2D]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33610849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solve one- and two-step problems using categorical data represented with a frequency table, dot plot, pictograph, or bar graph with scaled intervals.[3.8B]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31740637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explain the connection between human </a:t>
            </a:r>
            <a:r>
              <a:rPr lang="en-US" dirty="0" smtClean="0"/>
              <a:t>capital/labor </a:t>
            </a:r>
            <a:r>
              <a:rPr lang="en-US" dirty="0"/>
              <a:t>and income.[3.9A]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13426916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describe the relationship between the availability or scarcity of resources and how that impacts cost.[3.9B]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343039276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the costs and benefits of planned and unplanned spending decisions</a:t>
            </a:r>
            <a:r>
              <a:rPr lang="en-US" dirty="0" smtClean="0"/>
              <a:t>. [</a:t>
            </a:r>
            <a:r>
              <a:rPr lang="en-US" dirty="0"/>
              <a:t>3.9C]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4961182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explain that credit is used when wants or needs exceed the ability to pay and that it is the borrower's responsibility to pay it back to the lender, usually with interest.[3.9D]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169824091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l</a:t>
            </a:r>
            <a:r>
              <a:rPr lang="en-US" dirty="0" smtClean="0"/>
              <a:t>ist </a:t>
            </a:r>
            <a:r>
              <a:rPr lang="en-US" dirty="0"/>
              <a:t>reasons to save and explain the benefit of a savings plan, including for college</a:t>
            </a:r>
            <a:r>
              <a:rPr lang="en-US" dirty="0" smtClean="0"/>
              <a:t>.[</a:t>
            </a:r>
            <a:r>
              <a:rPr lang="en-US" dirty="0"/>
              <a:t>3.9E]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3339733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identify decisions involving income, spending, saving, credit, and charitable giving</a:t>
            </a:r>
            <a:r>
              <a:rPr lang="en-US" dirty="0" smtClean="0"/>
              <a:t>. [</a:t>
            </a:r>
            <a:r>
              <a:rPr lang="en-US" dirty="0"/>
              <a:t>3.9F]</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18160807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
        <p:nvSpPr>
          <p:cNvPr id="5" name="Subtitle 4"/>
          <p:cNvSpPr>
            <a:spLocks noGrp="1"/>
          </p:cNvSpPr>
          <p:nvPr>
            <p:ph type="subTitle" idx="1"/>
          </p:nvPr>
        </p:nvSpPr>
        <p:spPr/>
        <p:txBody>
          <a:bodyPr/>
          <a:lstStyle/>
          <a:p>
            <a:r>
              <a:rPr lang="en-US" dirty="0"/>
              <a:t>interpret the value of each place-value position as 10 times the position to the right and as one-tenth of the value of the place to its left.[4.2A]</a:t>
            </a:r>
          </a:p>
        </p:txBody>
      </p:sp>
    </p:spTree>
    <p:extLst>
      <p:ext uri="{BB962C8B-B14F-4D97-AF65-F5344CB8AC3E}">
        <p14:creationId xmlns="" xmlns:p14="http://schemas.microsoft.com/office/powerpoint/2010/main" val="34145757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
        <p:nvSpPr>
          <p:cNvPr id="5" name="Subtitle 4"/>
          <p:cNvSpPr>
            <a:spLocks noGrp="1"/>
          </p:cNvSpPr>
          <p:nvPr>
            <p:ph type="subTitle" idx="1"/>
          </p:nvPr>
        </p:nvSpPr>
        <p:spPr/>
        <p:txBody>
          <a:bodyPr>
            <a:normAutofit lnSpcReduction="10000"/>
          </a:bodyPr>
          <a:lstStyle/>
          <a:p>
            <a:r>
              <a:rPr lang="en-US" dirty="0"/>
              <a:t>represent the value of the digit in whole numbers through </a:t>
            </a:r>
            <a:r>
              <a:rPr lang="en-US" dirty="0" smtClean="0"/>
              <a:t>1,000,000,000 </a:t>
            </a:r>
            <a:r>
              <a:rPr lang="en-US" dirty="0"/>
              <a:t>and decimals to the hundredths using expanded notation and numerals</a:t>
            </a:r>
            <a:r>
              <a:rPr lang="en-US" dirty="0" smtClean="0"/>
              <a:t>.[</a:t>
            </a:r>
            <a:r>
              <a:rPr lang="en-US" dirty="0"/>
              <a:t>4.2B]</a:t>
            </a:r>
          </a:p>
        </p:txBody>
      </p:sp>
    </p:spTree>
    <p:extLst>
      <p:ext uri="{BB962C8B-B14F-4D97-AF65-F5344CB8AC3E}">
        <p14:creationId xmlns="" xmlns:p14="http://schemas.microsoft.com/office/powerpoint/2010/main" val="29152062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
        <p:nvSpPr>
          <p:cNvPr id="6" name="Subtitle 5"/>
          <p:cNvSpPr>
            <a:spLocks noGrp="1"/>
          </p:cNvSpPr>
          <p:nvPr>
            <p:ph type="subTitle" idx="1"/>
          </p:nvPr>
        </p:nvSpPr>
        <p:spPr/>
        <p:txBody>
          <a:bodyPr/>
          <a:lstStyle/>
          <a:p>
            <a:r>
              <a:rPr lang="en-US" dirty="0"/>
              <a:t>compare and order whole numbers to </a:t>
            </a:r>
            <a:r>
              <a:rPr lang="en-US" dirty="0" smtClean="0"/>
              <a:t>1,000,000,000 </a:t>
            </a:r>
            <a:r>
              <a:rPr lang="en-US" dirty="0"/>
              <a:t>and represent comparisons using the symbols &gt;, &lt;, or </a:t>
            </a:r>
            <a:r>
              <a:rPr lang="en-US" dirty="0" smtClean="0"/>
              <a:t>=. [</a:t>
            </a:r>
            <a:r>
              <a:rPr lang="en-US" dirty="0"/>
              <a:t>4.2C]</a:t>
            </a:r>
          </a:p>
        </p:txBody>
      </p:sp>
    </p:spTree>
    <p:extLst>
      <p:ext uri="{BB962C8B-B14F-4D97-AF65-F5344CB8AC3E}">
        <p14:creationId xmlns="" xmlns:p14="http://schemas.microsoft.com/office/powerpoint/2010/main" val="3434434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represent fractions greater than zero and less than or equal to one with denominators of 2, 3, 4, 6, and 8 using concrete objects and pictorial models, including strip diagrams and number lines.[3.3A]</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9364360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round whole numbers to a given place value through the hundred thousands place</a:t>
            </a:r>
            <a:r>
              <a:rPr lang="en-US" dirty="0" smtClean="0"/>
              <a:t>. [</a:t>
            </a:r>
            <a:r>
              <a:rPr lang="en-US" dirty="0"/>
              <a:t>4.2D]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22094328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represent decimals, including tenths and hundredths, using concrete and visual models and money.[4.2E]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113064931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smtClean="0"/>
              <a:t>compare </a:t>
            </a:r>
            <a:r>
              <a:rPr lang="en-US" dirty="0" smtClean="0"/>
              <a:t>and order decimals using concrete and visual models and money.[4.2F]</a:t>
            </a:r>
            <a:endParaRPr lang="en-US" dirty="0"/>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41910085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relate decimals to fractions that name tenths and hundredths</a:t>
            </a:r>
            <a:r>
              <a:rPr lang="en-US" dirty="0" smtClean="0"/>
              <a:t>.[</a:t>
            </a:r>
            <a:r>
              <a:rPr lang="en-US" dirty="0"/>
              <a:t>4.2G]</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8286974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determine the corresponding decimal to the tenths or hundredths place of a specified point on a number line.[4.2H]</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4169203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smtClean="0"/>
              <a:t>determine </a:t>
            </a:r>
            <a:r>
              <a:rPr lang="en-US" dirty="0"/>
              <a:t>the corresponding fraction greater than zero and less than or equal to one with denominators of 2, 3, 4, 6, and 8 given a specified point on a number line.[3.3B]</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309845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lnSpcReduction="10000"/>
          </a:bodyPr>
          <a:lstStyle/>
          <a:p>
            <a:r>
              <a:rPr lang="en-US" dirty="0"/>
              <a:t>explain that the unit fraction </a:t>
            </a:r>
            <a:r>
              <a:rPr lang="en-US" dirty="0" smtClean="0"/>
              <a:t>1/</a:t>
            </a:r>
            <a:r>
              <a:rPr lang="en-US" i="1" dirty="0" smtClean="0"/>
              <a:t>b</a:t>
            </a:r>
            <a:r>
              <a:rPr lang="en-US" dirty="0" smtClean="0"/>
              <a:t> </a:t>
            </a:r>
            <a:r>
              <a:rPr lang="en-US" dirty="0"/>
              <a:t>represents the quantity formed by one part of a whole that has been partitioned into </a:t>
            </a:r>
            <a:r>
              <a:rPr lang="en-US" i="1" dirty="0"/>
              <a:t>b</a:t>
            </a:r>
            <a:r>
              <a:rPr lang="en-US" dirty="0"/>
              <a:t> equal parts where </a:t>
            </a:r>
            <a:r>
              <a:rPr lang="en-US" i="1" dirty="0"/>
              <a:t>b</a:t>
            </a:r>
            <a:r>
              <a:rPr lang="en-US" dirty="0"/>
              <a:t> is a non-zero whole number.[3.3C]</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8145017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en-US" dirty="0"/>
              <a:t>compose and decompose a fraction </a:t>
            </a:r>
            <a:r>
              <a:rPr lang="en-US" i="1" dirty="0" smtClean="0"/>
              <a:t>a </a:t>
            </a:r>
            <a:r>
              <a:rPr lang="en-US" dirty="0" smtClean="0"/>
              <a:t>/</a:t>
            </a:r>
            <a:r>
              <a:rPr lang="en-US" i="1" dirty="0" smtClean="0"/>
              <a:t>b</a:t>
            </a:r>
            <a:r>
              <a:rPr lang="en-US" dirty="0" smtClean="0"/>
              <a:t> </a:t>
            </a:r>
            <a:r>
              <a:rPr lang="en-US" dirty="0"/>
              <a:t>with a numerator greater than zero and less than or equal to </a:t>
            </a:r>
            <a:r>
              <a:rPr lang="en-US" i="1" dirty="0"/>
              <a:t>b</a:t>
            </a:r>
            <a:r>
              <a:rPr lang="en-US" dirty="0"/>
              <a:t> as a sum of parts </a:t>
            </a:r>
            <a:r>
              <a:rPr lang="en-US" dirty="0" smtClean="0"/>
              <a:t>1/</a:t>
            </a:r>
            <a:r>
              <a:rPr lang="en-US" i="1" dirty="0" smtClean="0"/>
              <a:t>b</a:t>
            </a:r>
            <a:r>
              <a:rPr lang="en-US" dirty="0"/>
              <a:t>.[3.3D]</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627028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fontScale="85000" lnSpcReduction="10000"/>
          </a:bodyPr>
          <a:lstStyle/>
          <a:p>
            <a:r>
              <a:rPr lang="en-US" dirty="0"/>
              <a:t>solve problems involving partitioning an object or a set of objects among two or more recipients using pictorial representations of fractions with denominators of 2, 3, 4, 6, and 8.[3.3E]</a:t>
            </a:r>
          </a:p>
        </p:txBody>
      </p:sp>
      <p:sp>
        <p:nvSpPr>
          <p:cNvPr id="3" name="Date Placeholder 2"/>
          <p:cNvSpPr>
            <a:spLocks noGrp="1"/>
          </p:cNvSpPr>
          <p:nvPr>
            <p:ph type="dt" sz="half" idx="10"/>
          </p:nvPr>
        </p:nvSpPr>
        <p:spPr/>
        <p:txBody>
          <a:bodyPr/>
          <a:lstStyle/>
          <a:p>
            <a:r>
              <a:rPr lang="en-US" smtClean="0"/>
              <a:t>October 2014</a:t>
            </a:r>
            <a:endParaRPr lang="en-US" dirty="0"/>
          </a:p>
        </p:txBody>
      </p:sp>
      <p:sp>
        <p:nvSpPr>
          <p:cNvPr id="4" name="Footer Placeholder 3"/>
          <p:cNvSpPr>
            <a:spLocks noGrp="1"/>
          </p:cNvSpPr>
          <p:nvPr>
            <p:ph type="ftr" sz="quarter" idx="11"/>
          </p:nvPr>
        </p:nvSpPr>
        <p:spPr/>
        <p:txBody>
          <a:bodyPr/>
          <a:lstStyle/>
          <a:p>
            <a:r>
              <a:rPr lang="en-US" smtClean="0"/>
              <a:t>Elem Math 3rd Grade</a:t>
            </a:r>
            <a:endParaRPr lang="en-US" dirty="0"/>
          </a:p>
        </p:txBody>
      </p:sp>
    </p:spTree>
    <p:extLst>
      <p:ext uri="{BB962C8B-B14F-4D97-AF65-F5344CB8AC3E}">
        <p14:creationId xmlns="" xmlns:p14="http://schemas.microsoft.com/office/powerpoint/2010/main" val="25666173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TotalTime>
  <Words>1744</Words>
  <Application>Microsoft Office PowerPoint</Application>
  <PresentationFormat>On-screen Show (4:3)</PresentationFormat>
  <Paragraphs>163</Paragraphs>
  <Slides>54</Slides>
  <Notes>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Caviness, Crysten</dc:creator>
  <cp:lastModifiedBy>Internal User</cp:lastModifiedBy>
  <cp:revision>59</cp:revision>
  <dcterms:created xsi:type="dcterms:W3CDTF">2014-10-20T16:17:28Z</dcterms:created>
  <dcterms:modified xsi:type="dcterms:W3CDTF">2014-11-17T18:23:23Z</dcterms:modified>
</cp:coreProperties>
</file>